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AF463A-BC7C-46EE-9F1E-7F377CCA4891}"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AF463A-BC7C-46EE-9F1E-7F377CCA4891}"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AF463A-BC7C-46EE-9F1E-7F377CCA4891}" type="datetimeFigureOut">
              <a:rPr lang="en-US" smtClean="0"/>
              <a:pPr/>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AF463A-BC7C-46EE-9F1E-7F377CCA4891}" type="datetimeFigureOut">
              <a:rPr lang="en-US" smtClean="0"/>
              <a:pPr/>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1/21/2026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a:lum contrast="30000"/>
          </a:blip>
          <a:srcRect/>
          <a:stretch>
            <a:fillRect/>
          </a:stretch>
        </p:blipFill>
        <p:spPr bwMode="auto">
          <a:xfrm>
            <a:off x="0" y="0"/>
            <a:ext cx="9144000" cy="7019926"/>
          </a:xfrm>
          <a:prstGeom prst="rect">
            <a:avLst/>
          </a:prstGeom>
          <a:noFill/>
          <a:ln w="9525">
            <a:noFill/>
            <a:miter lim="800000"/>
            <a:headEnd/>
            <a:tailEnd/>
          </a:ln>
          <a:effectLst/>
        </p:spPr>
      </p:pic>
      <p:sp>
        <p:nvSpPr>
          <p:cNvPr id="6" name="Прямоугольник 5"/>
          <p:cNvSpPr/>
          <p:nvPr/>
        </p:nvSpPr>
        <p:spPr>
          <a:xfrm>
            <a:off x="304800" y="228600"/>
            <a:ext cx="8686800" cy="584775"/>
          </a:xfrm>
          <a:prstGeom prst="rect">
            <a:avLst/>
          </a:prstGeom>
        </p:spPr>
        <p:txBody>
          <a:bodyPr wrap="square">
            <a:spAutoFit/>
          </a:bodyPr>
          <a:lstStyle/>
          <a:p>
            <a:pPr algn="ctr"/>
            <a:r>
              <a:rPr lang="kk-KZ" sz="1600" b="1" dirty="0" smtClean="0">
                <a:latin typeface="Tahoma" pitchFamily="34" charset="0"/>
                <a:ea typeface="Tahoma" pitchFamily="34" charset="0"/>
                <a:cs typeface="Tahoma" pitchFamily="34" charset="0"/>
              </a:rPr>
              <a:t>“</a:t>
            </a:r>
            <a:r>
              <a:rPr lang="en-US" sz="1600" b="1" dirty="0" err="1" smtClean="0">
                <a:latin typeface="Tahoma" pitchFamily="34" charset="0"/>
                <a:ea typeface="Tahoma" pitchFamily="34" charset="0"/>
                <a:cs typeface="Tahoma" pitchFamily="34" charset="0"/>
              </a:rPr>
              <a:t>Тиімді</a:t>
            </a:r>
            <a:r>
              <a:rPr lang="en-US" sz="1600" b="1" dirty="0" smtClean="0">
                <a:latin typeface="Tahoma" pitchFamily="34" charset="0"/>
                <a:ea typeface="Tahoma" pitchFamily="34" charset="0"/>
                <a:cs typeface="Tahoma" pitchFamily="34" charset="0"/>
              </a:rPr>
              <a:t> </a:t>
            </a:r>
            <a:r>
              <a:rPr lang="en-US" sz="1600" b="1" dirty="0" err="1" smtClean="0">
                <a:latin typeface="Tahoma" pitchFamily="34" charset="0"/>
                <a:ea typeface="Tahoma" pitchFamily="34" charset="0"/>
                <a:cs typeface="Tahoma" pitchFamily="34" charset="0"/>
              </a:rPr>
              <a:t>әдіс-тәсілдер</a:t>
            </a:r>
            <a:r>
              <a:rPr lang="en-US" sz="1600" b="1" dirty="0" smtClean="0">
                <a:latin typeface="Tahoma" pitchFamily="34" charset="0"/>
                <a:ea typeface="Tahoma" pitchFamily="34" charset="0"/>
                <a:cs typeface="Tahoma" pitchFamily="34" charset="0"/>
              </a:rPr>
              <a:t> </a:t>
            </a:r>
            <a:r>
              <a:rPr lang="en-US" sz="1600" b="1" dirty="0" err="1" smtClean="0">
                <a:latin typeface="Tahoma" pitchFamily="34" charset="0"/>
                <a:ea typeface="Tahoma" pitchFamily="34" charset="0"/>
                <a:cs typeface="Tahoma" pitchFamily="34" charset="0"/>
              </a:rPr>
              <a:t>арқылы</a:t>
            </a:r>
            <a:r>
              <a:rPr lang="en-US" sz="1600" b="1" dirty="0" smtClean="0">
                <a:latin typeface="Tahoma" pitchFamily="34" charset="0"/>
                <a:ea typeface="Tahoma" pitchFamily="34" charset="0"/>
                <a:cs typeface="Tahoma" pitchFamily="34" charset="0"/>
              </a:rPr>
              <a:t> </a:t>
            </a:r>
            <a:r>
              <a:rPr lang="en-US" sz="1600" b="1" dirty="0" err="1" smtClean="0">
                <a:latin typeface="Tahoma" pitchFamily="34" charset="0"/>
                <a:ea typeface="Tahoma" pitchFamily="34" charset="0"/>
                <a:cs typeface="Tahoma" pitchFamily="34" charset="0"/>
              </a:rPr>
              <a:t>оқушылардың</a:t>
            </a:r>
            <a:r>
              <a:rPr lang="en-US" sz="1600" b="1" dirty="0" smtClean="0">
                <a:latin typeface="Tahoma" pitchFamily="34" charset="0"/>
                <a:ea typeface="Tahoma" pitchFamily="34" charset="0"/>
                <a:cs typeface="Tahoma" pitchFamily="34" charset="0"/>
              </a:rPr>
              <a:t> </a:t>
            </a:r>
            <a:r>
              <a:rPr lang="en-US" sz="1600" b="1" dirty="0" err="1" smtClean="0">
                <a:latin typeface="Tahoma" pitchFamily="34" charset="0"/>
                <a:ea typeface="Tahoma" pitchFamily="34" charset="0"/>
                <a:cs typeface="Tahoma" pitchFamily="34" charset="0"/>
              </a:rPr>
              <a:t>оқу</a:t>
            </a:r>
            <a:r>
              <a:rPr lang="en-US" sz="1600" b="1" dirty="0" smtClean="0">
                <a:latin typeface="Tahoma" pitchFamily="34" charset="0"/>
                <a:ea typeface="Tahoma" pitchFamily="34" charset="0"/>
                <a:cs typeface="Tahoma" pitchFamily="34" charset="0"/>
              </a:rPr>
              <a:t> </a:t>
            </a:r>
            <a:r>
              <a:rPr lang="en-US" sz="1600" b="1" dirty="0" err="1" smtClean="0">
                <a:latin typeface="Tahoma" pitchFamily="34" charset="0"/>
                <a:ea typeface="Tahoma" pitchFamily="34" charset="0"/>
                <a:cs typeface="Tahoma" pitchFamily="34" charset="0"/>
              </a:rPr>
              <a:t>мотивациясын</a:t>
            </a:r>
            <a:r>
              <a:rPr lang="en-US" sz="1600" b="1" dirty="0" smtClean="0">
                <a:latin typeface="Tahoma" pitchFamily="34" charset="0"/>
                <a:ea typeface="Tahoma" pitchFamily="34" charset="0"/>
                <a:cs typeface="Tahoma" pitchFamily="34" charset="0"/>
              </a:rPr>
              <a:t> </a:t>
            </a:r>
            <a:r>
              <a:rPr lang="en-US" sz="1600" b="1" dirty="0" err="1" smtClean="0">
                <a:latin typeface="Tahoma" pitchFamily="34" charset="0"/>
                <a:ea typeface="Tahoma" pitchFamily="34" charset="0"/>
                <a:cs typeface="Tahoma" pitchFamily="34" charset="0"/>
              </a:rPr>
              <a:t>көтеру</a:t>
            </a:r>
            <a:r>
              <a:rPr lang="kk-KZ" sz="1600" b="1" dirty="0" smtClean="0">
                <a:latin typeface="Tahoma" pitchFamily="34" charset="0"/>
                <a:ea typeface="Tahoma" pitchFamily="34" charset="0"/>
                <a:cs typeface="Tahoma" pitchFamily="34" charset="0"/>
              </a:rPr>
              <a:t>”</a:t>
            </a:r>
          </a:p>
          <a:p>
            <a:r>
              <a:rPr lang="kk-KZ" sz="1600" b="1" dirty="0" smtClean="0">
                <a:latin typeface="Tahoma" pitchFamily="34" charset="0"/>
                <a:ea typeface="Tahoma" pitchFamily="34" charset="0"/>
                <a:cs typeface="Tahoma" pitchFamily="34" charset="0"/>
              </a:rPr>
              <a:t>8Д сынып</a:t>
            </a:r>
            <a:endParaRPr lang="ru-RU" sz="1600" b="1" dirty="0">
              <a:latin typeface="Tahoma" pitchFamily="34" charset="0"/>
              <a:ea typeface="Tahoma" pitchFamily="34" charset="0"/>
              <a:cs typeface="Tahoma" pitchFamily="34" charset="0"/>
            </a:endParaRPr>
          </a:p>
        </p:txBody>
      </p:sp>
      <p:sp>
        <p:nvSpPr>
          <p:cNvPr id="4097" name="Rectangle 1"/>
          <p:cNvSpPr>
            <a:spLocks noChangeArrowheads="1"/>
          </p:cNvSpPr>
          <p:nvPr/>
        </p:nvSpPr>
        <p:spPr bwMode="auto">
          <a:xfrm>
            <a:off x="838200" y="838200"/>
            <a:ext cx="7317516" cy="92333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ru-RU" b="1" dirty="0" err="1" smtClean="0">
                <a:latin typeface="Arial" pitchFamily="34" charset="0"/>
                <a:ea typeface="Times New Roman" pitchFamily="18" charset="0"/>
                <a:cs typeface="Arial" pitchFamily="34" charset="0"/>
              </a:rPr>
              <a:t>М</a:t>
            </a:r>
            <a:r>
              <a:rPr kumimoji="0" lang="ru-RU"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ақсаты:</a:t>
            </a:r>
            <a:r>
              <a:rPr kumimoji="0" 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оқушылардың</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пәнге</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қызығушылығын</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арттыру</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белсенді</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оқу</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ортасын</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қалыптастыру</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және</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білім</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сапасын</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жақсарту</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098" name="Rectangle 2"/>
          <p:cNvSpPr>
            <a:spLocks noChangeArrowheads="1"/>
          </p:cNvSpPr>
          <p:nvPr/>
        </p:nvSpPr>
        <p:spPr bwMode="auto">
          <a:xfrm>
            <a:off x="533400" y="1371600"/>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kk-KZ"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Lesson Study тобы барлық пәндер негізінде жоспарланып, зерттеу сабақтары барысында белсенді оқыту әдістері қолданылды. Атап айтқанда: топтық және жұптық жұмыс, диалогтік оқыту, деңгейлік тапсырмалар, қалыптастырушы бағалау, кері байланыс, проблемалық сұрақтар және өмірмен байланысты  тапсырмалар тиімді пайдаланылды. Бұл әдістер оқушылардың сабаққа қызығушылығын арттырып, өз ойын еркін жеткізуіне мүмкіндік берді.</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9" name="Рисунок 8"/>
          <p:cNvPicPr/>
          <p:nvPr/>
        </p:nvPicPr>
        <p:blipFill>
          <a:blip r:embed="rId3"/>
          <a:srcRect/>
          <a:stretch>
            <a:fillRect/>
          </a:stretch>
        </p:blipFill>
        <p:spPr bwMode="auto">
          <a:xfrm>
            <a:off x="609600" y="2819400"/>
            <a:ext cx="3581400" cy="2362200"/>
          </a:xfrm>
          <a:prstGeom prst="rect">
            <a:avLst/>
          </a:prstGeom>
          <a:noFill/>
          <a:ln w="9525">
            <a:noFill/>
            <a:miter lim="800000"/>
            <a:headEnd/>
            <a:tailEnd/>
          </a:ln>
        </p:spPr>
      </p:pic>
      <p:sp>
        <p:nvSpPr>
          <p:cNvPr id="10" name="Прямоугольник 9"/>
          <p:cNvSpPr/>
          <p:nvPr/>
        </p:nvSpPr>
        <p:spPr>
          <a:xfrm>
            <a:off x="4267200" y="2819400"/>
            <a:ext cx="3429000" cy="646331"/>
          </a:xfrm>
          <a:prstGeom prst="rect">
            <a:avLst/>
          </a:prstGeom>
        </p:spPr>
        <p:txBody>
          <a:bodyPr wrap="square">
            <a:spAutoFit/>
          </a:bodyPr>
          <a:lstStyle/>
          <a:p>
            <a:r>
              <a:rPr lang="kk-KZ" sz="1200" b="1" dirty="0" smtClean="0">
                <a:latin typeface="Tahoma" pitchFamily="34" charset="0"/>
                <a:ea typeface="Tahoma" pitchFamily="34" charset="0"/>
                <a:cs typeface="Tahoma" pitchFamily="34" charset="0"/>
              </a:rPr>
              <a:t>А деңгейіндегі оқушылар В және С </a:t>
            </a:r>
            <a:r>
              <a:rPr lang="kk-KZ" sz="1200" dirty="0" smtClean="0">
                <a:latin typeface="Tahoma" pitchFamily="34" charset="0"/>
                <a:ea typeface="Tahoma" pitchFamily="34" charset="0"/>
                <a:cs typeface="Tahoma" pitchFamily="34" charset="0"/>
              </a:rPr>
              <a:t>деңгейіндегі оқушыларға бағыт-бағдар беріп, өзара оқыту үдерісіне </a:t>
            </a:r>
            <a:r>
              <a:rPr lang="kk-KZ" sz="1200" dirty="0" smtClean="0">
                <a:latin typeface="Tahoma" pitchFamily="34" charset="0"/>
                <a:ea typeface="Tahoma" pitchFamily="34" charset="0"/>
                <a:cs typeface="Tahoma" pitchFamily="34" charset="0"/>
              </a:rPr>
              <a:t>тартылды. </a:t>
            </a:r>
            <a:endParaRPr lang="ru-RU" sz="1200" dirty="0">
              <a:latin typeface="Tahoma" pitchFamily="34" charset="0"/>
              <a:ea typeface="Tahoma" pitchFamily="34" charset="0"/>
              <a:cs typeface="Tahoma" pitchFamily="34" charset="0"/>
            </a:endParaRPr>
          </a:p>
        </p:txBody>
      </p:sp>
      <p:sp>
        <p:nvSpPr>
          <p:cNvPr id="4099" name="Rectangle 3"/>
          <p:cNvSpPr>
            <a:spLocks noChangeArrowheads="1"/>
          </p:cNvSpPr>
          <p:nvPr/>
        </p:nvSpPr>
        <p:spPr bwMode="auto">
          <a:xfrm>
            <a:off x="4191000" y="3826133"/>
            <a:ext cx="4191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 деңгейіндегі оқушылармен</a:t>
            </a:r>
            <a:r>
              <a:rPr kumimoji="0" lang="kk-KZ" sz="1200" b="1"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lang="kk-KZ" sz="1200" dirty="0" smtClean="0">
                <a:latin typeface="Arial" pitchFamily="34" charset="0"/>
                <a:ea typeface="Times New Roman" pitchFamily="18" charset="0"/>
                <a:cs typeface="Arial" pitchFamily="34" charset="0"/>
              </a:rPr>
              <a:t>т</a:t>
            </a:r>
            <a:r>
              <a:rPr kumimoji="0" lang="kk-K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еорияны практикамен ұштастыратын жаттығулар, деңгейлік есептер және қайталауға арналған жұмыстар ұсынылды.</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Мұғалімдер бұл оқушыларға жүйелі кері байланыс беріп, олардың біліміндегі олқылықтарды уақытылы анықтап, түзету жұмыстарын жүргізді. </a:t>
            </a:r>
          </a:p>
        </p:txBody>
      </p:sp>
      <p:sp>
        <p:nvSpPr>
          <p:cNvPr id="4100" name="Rectangle 4"/>
          <p:cNvSpPr>
            <a:spLocks noChangeArrowheads="1"/>
          </p:cNvSpPr>
          <p:nvPr/>
        </p:nvSpPr>
        <p:spPr bwMode="auto">
          <a:xfrm>
            <a:off x="457200" y="5334000"/>
            <a:ext cx="8077199"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 деңгейіндегі оқушылар</a:t>
            </a:r>
            <a:r>
              <a:rPr kumimoji="0" lang="kk-K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ерекше педагогикалық бақылауға алынды.</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Бұл оқушылармен жеке және шағын топта жұмыс ұйымдастырылып, оқу материалы қарапайымнан күрделіге қарай түсіндірілді. Қосымша тапсырмалар, үлгі бойынша орындалатын  жұмыстар және қолдау көрсететін сұрақтар қолданылды. Мұғалімдер оқушылардың өзіне деген сенімін арттыруға, оқу мотивациясын көтеруге ерекше көңіл бөлді. </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a:lum contrast="30000"/>
          </a:blip>
          <a:srcRect/>
          <a:stretch>
            <a:fillRect/>
          </a:stretch>
        </p:blipFill>
        <p:spPr bwMode="auto">
          <a:xfrm>
            <a:off x="0" y="-161926"/>
            <a:ext cx="9144000" cy="7019926"/>
          </a:xfrm>
          <a:prstGeom prst="rect">
            <a:avLst/>
          </a:prstGeom>
          <a:noFill/>
          <a:ln w="9525">
            <a:noFill/>
            <a:miter lim="800000"/>
            <a:headEnd/>
            <a:tailEnd/>
          </a:ln>
          <a:effectLst/>
        </p:spPr>
      </p:pic>
      <p:sp>
        <p:nvSpPr>
          <p:cNvPr id="3073" name="Rectangle 1"/>
          <p:cNvSpPr>
            <a:spLocks noChangeArrowheads="1"/>
          </p:cNvSpPr>
          <p:nvPr/>
        </p:nvSpPr>
        <p:spPr bwMode="auto">
          <a:xfrm>
            <a:off x="228600" y="323165"/>
            <a:ext cx="84582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kk-K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 тоқсан білім сапасы -22 % болды, ІІ тоқсан қорытындысы бойынша 8-сынып оқушыларының білім сапасы – 29%.</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Салыстырмалы түрде қарастырсақ білім сапасы 7% көтерілді.</a:t>
            </a:r>
            <a:br>
              <a:rPr kumimoji="0" lang="kk-K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endParaRPr kumimoji="0" lang="kk-KZ" sz="18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pic>
        <p:nvPicPr>
          <p:cNvPr id="6" name="Рисунок 5" descr="C:\Users\User\Downloads\WhatsApp Image 2025-12-29 at 16.24.25.jpeg"/>
          <p:cNvPicPr/>
          <p:nvPr/>
        </p:nvPicPr>
        <p:blipFill>
          <a:blip r:embed="rId3" cstate="print"/>
          <a:srcRect/>
          <a:stretch>
            <a:fillRect/>
          </a:stretch>
        </p:blipFill>
        <p:spPr bwMode="auto">
          <a:xfrm>
            <a:off x="4800600" y="3810000"/>
            <a:ext cx="2302328" cy="2460171"/>
          </a:xfrm>
          <a:prstGeom prst="rect">
            <a:avLst/>
          </a:prstGeom>
          <a:noFill/>
          <a:ln w="9525">
            <a:noFill/>
            <a:miter lim="800000"/>
            <a:headEnd/>
            <a:tailEnd/>
          </a:ln>
        </p:spPr>
      </p:pic>
      <p:pic>
        <p:nvPicPr>
          <p:cNvPr id="7" name="Рисунок 6" descr="C:\Users\User\Downloads\WhatsApp Image 2025-12-29 at 16.24.55.jpeg"/>
          <p:cNvPicPr/>
          <p:nvPr/>
        </p:nvPicPr>
        <p:blipFill>
          <a:blip r:embed="rId4" cstate="print"/>
          <a:srcRect/>
          <a:stretch>
            <a:fillRect/>
          </a:stretch>
        </p:blipFill>
        <p:spPr bwMode="auto">
          <a:xfrm>
            <a:off x="1981200" y="3733800"/>
            <a:ext cx="2362200" cy="2514600"/>
          </a:xfrm>
          <a:prstGeom prst="rect">
            <a:avLst/>
          </a:prstGeom>
          <a:noFill/>
          <a:ln w="9525">
            <a:noFill/>
            <a:miter lim="800000"/>
            <a:headEnd/>
            <a:tailEnd/>
          </a:ln>
        </p:spPr>
      </p:pic>
      <p:pic>
        <p:nvPicPr>
          <p:cNvPr id="8" name="Рисунок 7" descr="C:\Users\User\Downloads\WhatsApp Image 2025-12-29 at 16.26.19.jpeg"/>
          <p:cNvPicPr/>
          <p:nvPr/>
        </p:nvPicPr>
        <p:blipFill>
          <a:blip r:embed="rId5" cstate="print"/>
          <a:srcRect/>
          <a:stretch>
            <a:fillRect/>
          </a:stretch>
        </p:blipFill>
        <p:spPr bwMode="auto">
          <a:xfrm>
            <a:off x="6248400" y="1828800"/>
            <a:ext cx="2467427" cy="1850571"/>
          </a:xfrm>
          <a:prstGeom prst="rect">
            <a:avLst/>
          </a:prstGeom>
          <a:noFill/>
          <a:ln w="9525">
            <a:noFill/>
            <a:miter lim="800000"/>
            <a:headEnd/>
            <a:tailEnd/>
          </a:ln>
        </p:spPr>
      </p:pic>
      <p:pic>
        <p:nvPicPr>
          <p:cNvPr id="9" name="Рисунок 8" descr="C:\Users\User\Downloads\WhatsApp Image 2025-12-29 at 16.26.19 (2).jpeg"/>
          <p:cNvPicPr/>
          <p:nvPr/>
        </p:nvPicPr>
        <p:blipFill>
          <a:blip r:embed="rId6" cstate="print"/>
          <a:srcRect/>
          <a:stretch>
            <a:fillRect/>
          </a:stretch>
        </p:blipFill>
        <p:spPr bwMode="auto">
          <a:xfrm>
            <a:off x="457200" y="1752600"/>
            <a:ext cx="2554515" cy="2057400"/>
          </a:xfrm>
          <a:prstGeom prst="rect">
            <a:avLst/>
          </a:prstGeom>
          <a:noFill/>
          <a:ln w="9525">
            <a:noFill/>
            <a:miter lim="800000"/>
            <a:headEnd/>
            <a:tailEnd/>
          </a:ln>
        </p:spPr>
      </p:pic>
      <p:pic>
        <p:nvPicPr>
          <p:cNvPr id="10" name="Рисунок 9" descr="C:\Users\User\Downloads\WhatsApp Image 2025-12-29 at 16.26.19 (1).jpeg"/>
          <p:cNvPicPr/>
          <p:nvPr/>
        </p:nvPicPr>
        <p:blipFill>
          <a:blip r:embed="rId7" cstate="print"/>
          <a:srcRect/>
          <a:stretch>
            <a:fillRect/>
          </a:stretch>
        </p:blipFill>
        <p:spPr bwMode="auto">
          <a:xfrm flipH="1">
            <a:off x="3505200" y="1828800"/>
            <a:ext cx="2467428" cy="1850571"/>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220</Words>
  <Application>Microsoft Office PowerPoint</Application>
  <PresentationFormat>Экран (4:3)</PresentationFormat>
  <Paragraphs>15</Paragraphs>
  <Slides>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Tahoma</vt:lpstr>
      <vt:lpstr>Times New Roman</vt:lpstr>
      <vt:lpstr>Office Theme</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7</cp:revision>
  <dcterms:created xsi:type="dcterms:W3CDTF">2026-01-09T07:43:57Z</dcterms:created>
  <dcterms:modified xsi:type="dcterms:W3CDTF">2026-01-21T05:28:00Z</dcterms:modified>
</cp:coreProperties>
</file>