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611" r:id="rId2"/>
    <p:sldId id="667" r:id="rId3"/>
    <p:sldId id="665" r:id="rId4"/>
  </p:sldIdLst>
  <p:sldSz cx="12192000" cy="6858000"/>
  <p:notesSz cx="9928225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2" autoAdjust="0"/>
    <p:restoredTop sz="88852" autoAdjust="0"/>
  </p:normalViewPr>
  <p:slideViewPr>
    <p:cSldViewPr snapToGrid="0">
      <p:cViewPr varScale="1">
        <p:scale>
          <a:sx n="116" d="100"/>
          <a:sy n="116" d="100"/>
        </p:scale>
        <p:origin x="354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2594" y="0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49FDF8-6B95-42D4-BB3D-4D71852DABAF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56378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2594" y="6456378"/>
            <a:ext cx="4303313" cy="3402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E893A1-C15A-4819-8855-BD02B4A7D1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31172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3698" y="0"/>
            <a:ext cx="4302231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BBACD2-535D-457C-AE31-EA329DA52615}" type="datetimeFigureOut">
              <a:rPr lang="ru-RU" smtClean="0"/>
              <a:t>21.10.2025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49313"/>
            <a:ext cx="40767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823" y="3271381"/>
            <a:ext cx="794258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3698" y="6456612"/>
            <a:ext cx="4302231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0846DC-392C-4553-81FA-C99CE90B44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8864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19DF3AC-3D2E-421A-BBD5-A2FD6E104B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2457992F-6B08-4D2F-AABE-347AF619E8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F1B463B-D403-41C3-B41B-EF84F1299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99B35-33C9-4EFD-8659-6871090CAB2B}" type="datetime1">
              <a:rPr lang="ru-RU" smtClean="0"/>
              <a:t>21.10.2025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6CA8434-110E-4895-AE14-9F1F4BF7E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9210B25-FEC7-4979-9A3E-8E0FCE3D8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7A98B-A983-45FA-BD40-A5A8EC67B4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7544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B00EFE7-51F7-4EA1-AD37-EE7CC3592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804BFCE3-34AC-4601-8FC3-725F0E4024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5C57D7B2-3901-49C0-AE92-3CE1B87F03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B97BC-43F9-45E6-87C0-BFC6AAC6AC1B}" type="datetime1">
              <a:rPr lang="ru-RU" smtClean="0"/>
              <a:t>21.10.2025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D136770-B595-4CD0-AD1E-148B421AD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8013CC1-465C-4502-9989-CFD80CB4C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7A98B-A983-45FA-BD40-A5A8EC67B4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3861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14ADB261-600F-47C4-8068-F2C4002C75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F0B1EA97-E457-4F07-B692-E9893B0E3F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4125F91-A3C1-4D69-87AA-A6C649960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76D13-D4AA-4B0E-B260-5D619F82571F}" type="datetime1">
              <a:rPr lang="ru-RU" smtClean="0"/>
              <a:t>21.10.2025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DA1F64F-F7DE-4713-AD0E-22F382D0C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639321E-08FC-4A97-B175-7E813A233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7A98B-A983-45FA-BD40-A5A8EC67B4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752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0D17C52-AD6F-4761-A9E8-57F6D3F17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1F1EA20-B212-443F-AF4C-175BA42264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7494F9D-A789-4C14-AF26-7B372F774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1791E-0124-45D4-A1BF-9298603FD206}" type="datetime1">
              <a:rPr lang="ru-RU" smtClean="0"/>
              <a:t>21.10.2025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4CE98B1-62A3-4705-9F99-CF4509AD5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CFA47AC-E57E-468D-B952-E10437E68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7A98B-A983-45FA-BD40-A5A8EC67B4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0678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FD01F10-9E0E-4D61-81E5-453689DDB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3E8B59F-7DBB-4998-A614-16A181EA57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DC2E6DA-DF1C-49D0-A6AF-464362F13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0D6CD-62D3-4EFD-B5C6-7D6A56A18891}" type="datetime1">
              <a:rPr lang="ru-RU" smtClean="0"/>
              <a:t>21.10.2025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6DB36D8-30FE-4D68-A880-69134F9B7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D071CD1-5704-4570-8A75-09792B79A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7A98B-A983-45FA-BD40-A5A8EC67B4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753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C372DD8-44BF-4BBB-8DB0-3B789A956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43DB427-C50D-48FF-AB06-9F5D1551BA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61CF7FCC-0F7F-42C0-BD06-B0AC52E5C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9C3552D7-E10C-47D6-AAB6-FEC341D45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D5480-995D-449A-9144-8914E8C62149}" type="datetime1">
              <a:rPr lang="ru-RU" smtClean="0"/>
              <a:t>21.10.2025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B19E8877-9373-486B-A721-0E8DBE599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4A3647AE-E171-4B43-B176-ED2DC6391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7A98B-A983-45FA-BD40-A5A8EC67B4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946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1675D5C-4975-43AD-814D-00A141DC2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E865154-A2DC-46D8-AD28-0ABEE9BE06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BD32AD67-B094-4781-B0CA-4CB149A479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C062C566-B277-4AF2-8A01-182D2310B7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614356F8-767E-48F5-8373-D7C4347490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9A94B144-BC1D-4A64-AD3C-D61F426F7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CFB82-63D3-47A6-A69B-945310C9E5DA}" type="datetime1">
              <a:rPr lang="ru-RU" smtClean="0"/>
              <a:t>21.10.2025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55FEE657-2106-49C7-A41E-71E9B0629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DFEEDC1E-87C5-450F-8F08-674F72816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7A98B-A983-45FA-BD40-A5A8EC67B4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7563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51E51C3-7736-4CC7-9127-FEBC8CB51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77AC5728-CA1D-43F4-9436-02A9A9CD1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A95A6-6D86-4C8F-B274-F209B90CCA64}" type="datetime1">
              <a:rPr lang="ru-RU" smtClean="0"/>
              <a:t>21.10.2025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E8D2E663-B773-4D6B-B9B7-6ACF08CA4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D461B65C-8CB5-433F-B677-7059A1EFE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7A98B-A983-45FA-BD40-A5A8EC67B4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888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E1012097-5B64-40F8-8834-0AA87452B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D7BB4-1173-4B7F-A7E3-F43F76A830C3}" type="datetime1">
              <a:rPr lang="ru-RU" smtClean="0"/>
              <a:t>21.10.2025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CA754E74-FA18-4FF6-BB51-B7C117F16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FA7B4CDA-691A-432E-A407-FBC4392EE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7A98B-A983-45FA-BD40-A5A8EC67B4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2436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FEA7054-6A2A-4F26-A4D5-87EE64CCA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200926C-DE42-4FE5-8042-347F72AB4E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C73A631E-8E99-40BC-A4C8-8FA1B8684C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D13E6C94-21A9-4EED-B8D6-B35DD4DDC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F9ED0-62B2-4CB9-A8AD-DD337C4DDA78}" type="datetime1">
              <a:rPr lang="ru-RU" smtClean="0"/>
              <a:t>21.10.2025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43122113-3B28-4C62-9408-98719E583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1C0A7E40-AF27-493B-9025-893CFDC2A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7A98B-A983-45FA-BD40-A5A8EC67B4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5571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47ADC48-E074-42C4-81BA-8283E70B4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BCF0E6BE-121E-491A-9425-6660B746A7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E63C8292-9614-4982-865D-BCF74F7E55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DCBDE0A0-BA0D-48FF-B224-3084196A6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05B4D-659C-4908-A592-15641973CCD6}" type="datetime1">
              <a:rPr lang="ru-RU" smtClean="0"/>
              <a:t>21.10.2025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3CA6EC70-DDBE-41AF-A641-6212BF540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81791946-049B-4794-BB71-91D4B9243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37A98B-A983-45FA-BD40-A5A8EC67B4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072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814511F-6C50-4010-922D-C4B515743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235ADC3-2260-4421-94C5-4B63946F08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8C82FB9-CD9D-4D0C-AD3B-6EE6F04545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A901F-4D24-414E-B6F2-D1F4A6AB6334}" type="datetime1">
              <a:rPr lang="ru-RU" smtClean="0"/>
              <a:t>21.10.2025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C7DE7A7-0D91-4E70-8A43-05DE493BF1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C5C3AE6-A0E4-43E9-8313-C16D503B27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7A98B-A983-45FA-BD40-A5A8EC67B4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7111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Заголовок 1">
            <a:extLst>
              <a:ext uri="{FF2B5EF4-FFF2-40B4-BE49-F238E27FC236}">
                <a16:creationId xmlns:a16="http://schemas.microsoft.com/office/drawing/2014/main" xmlns="" id="{838814B9-9826-4570-B4F6-C3C85EA21227}"/>
              </a:ext>
            </a:extLst>
          </p:cNvPr>
          <p:cNvSpPr txBox="1">
            <a:spLocks/>
          </p:cNvSpPr>
          <p:nvPr/>
        </p:nvSpPr>
        <p:spPr>
          <a:xfrm>
            <a:off x="4004498" y="6215612"/>
            <a:ext cx="3725432" cy="65871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1800" dirty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  <a:ea typeface="Open Sans" panose="020B0606030504020204" pitchFamily="34" charset="0"/>
                <a:cs typeface="Segoe UI" panose="020B0502040204020203" pitchFamily="34" charset="0"/>
              </a:rPr>
              <a:t/>
            </a:r>
            <a:br>
              <a:rPr lang="ru-RU" sz="1800" dirty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  <a:ea typeface="Open Sans" panose="020B0606030504020204" pitchFamily="34" charset="0"/>
                <a:cs typeface="Segoe UI" panose="020B0502040204020203" pitchFamily="34" charset="0"/>
              </a:rPr>
            </a:br>
            <a:r>
              <a:rPr lang="ru-RU" sz="1800" dirty="0" smtClean="0">
                <a:solidFill>
                  <a:schemeClr val="accent1">
                    <a:lumMod val="75000"/>
                  </a:schemeClr>
                </a:solidFill>
                <a:latin typeface="Century Gothic" pitchFamily="34" charset="0"/>
                <a:ea typeface="Open Sans" panose="020B0606030504020204" pitchFamily="34" charset="0"/>
                <a:cs typeface="Segoe UI" panose="020B0502040204020203" pitchFamily="34" charset="0"/>
              </a:rPr>
              <a:t>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Астана қ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. </a:t>
            </a:r>
            <a:endParaRPr lang="ru-RU" sz="18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ru-RU" sz="1800" dirty="0">
              <a:solidFill>
                <a:schemeClr val="accent1">
                  <a:lumMod val="75000"/>
                </a:schemeClr>
              </a:solidFill>
              <a:latin typeface="Century Gothic" pitchFamily="34" charset="0"/>
              <a:ea typeface="Open Sans" panose="020B0606030504020204" pitchFamily="34" charset="0"/>
              <a:cs typeface="Segoe UI" panose="020B0502040204020203" pitchFamily="34" charset="0"/>
            </a:endParaRPr>
          </a:p>
        </p:txBody>
      </p:sp>
      <p:sp>
        <p:nvSpPr>
          <p:cNvPr id="35" name="Заголовок 1">
            <a:extLst>
              <a:ext uri="{FF2B5EF4-FFF2-40B4-BE49-F238E27FC236}">
                <a16:creationId xmlns:a16="http://schemas.microsoft.com/office/drawing/2014/main" xmlns="" id="{E6949B60-754A-4C77-A425-75E18F11C337}"/>
              </a:ext>
            </a:extLst>
          </p:cNvPr>
          <p:cNvSpPr txBox="1">
            <a:spLocks/>
          </p:cNvSpPr>
          <p:nvPr/>
        </p:nvSpPr>
        <p:spPr>
          <a:xfrm>
            <a:off x="1281793" y="2234518"/>
            <a:ext cx="9633856" cy="273753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ЖАЗҒЫ МЕКТЕП - </a:t>
            </a:r>
            <a:r>
              <a:rPr lang="ru-RU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xmlns="" id="{AF79AF66-0962-4816-9552-CD7DC551FE58}"/>
              </a:ext>
            </a:extLst>
          </p:cNvPr>
          <p:cNvSpPr txBox="1">
            <a:spLocks/>
          </p:cNvSpPr>
          <p:nvPr/>
        </p:nvSpPr>
        <p:spPr>
          <a:xfrm>
            <a:off x="8443963" y="5608318"/>
            <a:ext cx="3157742" cy="69504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3200" dirty="0" smtClean="0">
              <a:solidFill>
                <a:schemeClr val="tx2">
                  <a:lumMod val="75000"/>
                </a:schemeClr>
              </a:solidFill>
              <a:latin typeface="Century Gothic" pitchFamily="34" charset="0"/>
              <a:ea typeface="Open Sans" panose="020B0606030504020204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2822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FE903A36-7EF6-4908-A470-4BBF26857038}"/>
              </a:ext>
            </a:extLst>
          </p:cNvPr>
          <p:cNvSpPr txBox="1"/>
          <p:nvPr/>
        </p:nvSpPr>
        <p:spPr>
          <a:xfrm>
            <a:off x="0" y="-20367"/>
            <a:ext cx="12192000" cy="64633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dirty="0" err="1" smtClean="0"/>
              <a:t>Жазғы</a:t>
            </a:r>
            <a:r>
              <a:rPr lang="ru-RU" dirty="0" smtClean="0"/>
              <a:t> </a:t>
            </a:r>
            <a:r>
              <a:rPr lang="ru-RU" dirty="0" err="1" smtClean="0"/>
              <a:t>мектептің</a:t>
            </a:r>
            <a:r>
              <a:rPr lang="ru-RU" dirty="0" smtClean="0"/>
              <a:t> </a:t>
            </a:r>
            <a:r>
              <a:rPr lang="ru-RU" dirty="0" err="1" smtClean="0"/>
              <a:t>мақсаты</a:t>
            </a:r>
            <a:r>
              <a:rPr lang="kk-KZ" dirty="0" smtClean="0"/>
              <a:t> – шектеу шаралары кезеңінде оқушылардың негізгі пәндер бойынша білімдегі олқылықтардың орнын толықтыру 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97396" y="1103846"/>
            <a:ext cx="560914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26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мамыр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– 17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маусым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аралықтарында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ұйымдастыру</a:t>
            </a:r>
            <a:endParaRPr lang="kk-KZ" sz="1600" dirty="0" smtClean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kk-KZ" sz="1600" dirty="0" smtClean="0">
                <a:latin typeface="Arial" pitchFamily="34" charset="0"/>
                <a:cs typeface="Arial" pitchFamily="34" charset="0"/>
              </a:rPr>
              <a:t>1-8,10 сынып оқушылары;</a:t>
            </a:r>
            <a:endParaRPr lang="ru-RU" sz="16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9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сынып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түлектері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тілектері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16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Үлгерімі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төмен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қиын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пәндерді</a:t>
            </a:r>
            <a:r>
              <a:rPr lang="ru-RU" sz="16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игеруші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оқушылармен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жұмысты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ұйымдастыру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kk-KZ" sz="1600" dirty="0" smtClean="0">
                <a:latin typeface="Arial" pitchFamily="34" charset="0"/>
                <a:cs typeface="Arial" pitchFamily="34" charset="0"/>
              </a:rPr>
              <a:t>Топтарда/сыныптарда бала саны – 25 баладан кем емес, топтарда сабақ жүргізу рұқсат етіледі.</a:t>
            </a:r>
            <a:endParaRPr lang="ru-RU" sz="16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kk-KZ" sz="1600" dirty="0" smtClean="0">
                <a:latin typeface="Arial" pitchFamily="34" charset="0"/>
                <a:cs typeface="Arial" pitchFamily="34" charset="0"/>
              </a:rPr>
              <a:t>Сабақ ұзақтығы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kk-KZ" sz="1600" dirty="0">
                <a:latin typeface="Arial" pitchFamily="34" charset="0"/>
                <a:cs typeface="Arial" pitchFamily="34" charset="0"/>
              </a:rPr>
              <a:t>45 минут, </a:t>
            </a:r>
            <a:r>
              <a:rPr lang="kk-KZ" sz="1600" dirty="0" smtClean="0">
                <a:latin typeface="Arial" pitchFamily="34" charset="0"/>
                <a:cs typeface="Arial" pitchFamily="34" charset="0"/>
              </a:rPr>
              <a:t>бір күнде  </a:t>
            </a:r>
            <a:r>
              <a:rPr lang="kk-KZ" sz="1600" dirty="0">
                <a:latin typeface="Arial" pitchFamily="34" charset="0"/>
                <a:cs typeface="Arial" pitchFamily="34" charset="0"/>
              </a:rPr>
              <a:t>3-4 </a:t>
            </a:r>
            <a:r>
              <a:rPr lang="kk-KZ" sz="1600" dirty="0" smtClean="0">
                <a:latin typeface="Arial" pitchFamily="34" charset="0"/>
                <a:cs typeface="Arial" pitchFamily="34" charset="0"/>
              </a:rPr>
              <a:t>сабақ жүргізіледі.</a:t>
            </a:r>
            <a:endParaRPr lang="ru-RU" sz="16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kk-KZ" sz="1600" dirty="0" smtClean="0">
                <a:latin typeface="Arial" pitchFamily="34" charset="0"/>
                <a:cs typeface="Arial" pitchFamily="34" charset="0"/>
              </a:rPr>
              <a:t>Оқу </a:t>
            </a:r>
            <a:r>
              <a:rPr lang="kk-KZ" sz="1600" dirty="0">
                <a:latin typeface="Arial" pitchFamily="34" charset="0"/>
                <a:cs typeface="Arial" pitchFamily="34" charset="0"/>
              </a:rPr>
              <a:t>үдерісіне </a:t>
            </a:r>
            <a:r>
              <a:rPr lang="kk-KZ" sz="1600" dirty="0" smtClean="0">
                <a:latin typeface="Arial" pitchFamily="34" charset="0"/>
                <a:cs typeface="Arial" pitchFamily="34" charset="0"/>
              </a:rPr>
              <a:t>волонтер-студенттерді қатыстыруға болады.</a:t>
            </a:r>
            <a:r>
              <a:rPr lang="kk-KZ" sz="1600" dirty="0" smtClean="0"/>
              <a:t> 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kk-KZ" sz="1600" dirty="0" smtClean="0"/>
              <a:t>Жазғы мектепте оқу жетістіктері бағаланбайды, үй тапсырмалары берілмейді.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kk-KZ" sz="1600" dirty="0" smtClean="0"/>
              <a:t>Оқушылар мектепке еркін формамен келеді</a:t>
            </a:r>
            <a:endParaRPr lang="ru-RU" sz="1600" dirty="0"/>
          </a:p>
          <a:p>
            <a:pPr marL="285750" indent="-285750">
              <a:buFont typeface="Wingdings" pitchFamily="2" charset="2"/>
              <a:buChar char="ü"/>
            </a:pP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21524" y="734514"/>
            <a:ext cx="167404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16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Жазғы мектеп </a:t>
            </a:r>
            <a:endParaRPr lang="ru-RU" sz="16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35505" y="765292"/>
            <a:ext cx="32308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Орта </a:t>
            </a:r>
            <a:r>
              <a:rPr lang="ru-RU" sz="1600" b="1" dirty="0" err="1" smtClean="0"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 smtClean="0">
                <a:latin typeface="Arial" pitchFamily="34" charset="0"/>
                <a:cs typeface="Arial" pitchFamily="34" charset="0"/>
              </a:rPr>
              <a:t>ұйымы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 smtClean="0">
                <a:latin typeface="Arial" pitchFamily="34" charset="0"/>
                <a:cs typeface="Arial" pitchFamily="34" charset="0"/>
              </a:rPr>
              <a:t>басшысы</a:t>
            </a:r>
            <a:endParaRPr lang="ru-RU" sz="16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095999" y="1226956"/>
            <a:ext cx="595402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kk-KZ" sz="1600" dirty="0" smtClean="0">
                <a:latin typeface="Arial" pitchFamily="34" charset="0"/>
                <a:cs typeface="Arial" pitchFamily="34" charset="0"/>
              </a:rPr>
              <a:t>Жазғы мектептің жұмыс жоспары мен сабақ кестесін бекітеді;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Жазғы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мектептің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жұмысын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үйлестіреді</a:t>
            </a:r>
            <a:r>
              <a:rPr lang="ru-RU" sz="1600" dirty="0">
                <a:latin typeface="Arial" pitchFamily="34" charset="0"/>
                <a:cs typeface="Arial" pitchFamily="34" charset="0"/>
              </a:rPr>
              <a:t>;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16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Қызметкерлердің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еңбек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қызметін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бөледі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Оқу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үрдісін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ұйымдастыру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және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санитарлық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ережелер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мен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нормаларды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сақтау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туралы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әкімшілік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пен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педагогикалық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ұжымға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нұсқау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жүргізеді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1600" dirty="0">
              <a:latin typeface="Arial" pitchFamily="34" charset="0"/>
              <a:cs typeface="Arial" pitchFamily="34" charset="0"/>
            </a:endParaRPr>
          </a:p>
          <a:p>
            <a:pPr marL="285750" lvl="0" indent="-285750">
              <a:buFont typeface="Wingdings" pitchFamily="2" charset="2"/>
              <a:buChar char="ü"/>
            </a:pP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Жазғы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мектептің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жұмысын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бақылайды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16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73233" y="3804184"/>
            <a:ext cx="11482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Педагог </a:t>
            </a:r>
            <a:endParaRPr lang="ru-RU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162500" y="4199824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Балалардың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эмоциялық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көңіл-күйіне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назар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аударады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және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оқытуда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қолдау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көрсетеді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; </a:t>
            </a:r>
            <a:endParaRPr lang="ru-RU" sz="14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kk-KZ" sz="1400" dirty="0" smtClean="0">
                <a:latin typeface="Arial" pitchFamily="34" charset="0"/>
                <a:cs typeface="Arial" pitchFamily="34" charset="0"/>
              </a:rPr>
              <a:t>Сабақтарда оқушылардың жүктемесін асырмуды бақылайды;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Дене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шынықтыру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қимылдарын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жасатады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Жазғы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мектепке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келушілердің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есебін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жүргізеді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14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оқушыларға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жеке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кеңес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береді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14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Оқушының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оқу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жетістіктері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жазғы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мектепті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аяқтау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кқорытындысы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негізінде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оқушының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жаңа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оқу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жылында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оқу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үрдісін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құру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жоспарын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үшін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салыстырмалы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талдау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жасайды</a:t>
            </a:r>
            <a:r>
              <a:rPr lang="ru-RU" sz="1400" smtClean="0">
                <a:latin typeface="Arial" pitchFamily="34" charset="0"/>
                <a:cs typeface="Arial" pitchFamily="34" charset="0"/>
              </a:rPr>
              <a:t>. </a:t>
            </a:r>
            <a:endParaRPr lang="ru-RU" sz="1600" dirty="0"/>
          </a:p>
        </p:txBody>
      </p:sp>
      <p:sp>
        <p:nvSpPr>
          <p:cNvPr id="15" name="TextBox 14"/>
          <p:cNvSpPr txBox="1"/>
          <p:nvPr/>
        </p:nvSpPr>
        <p:spPr>
          <a:xfrm>
            <a:off x="1738610" y="4843508"/>
            <a:ext cx="13242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Психолог </a:t>
            </a:r>
            <a:endParaRPr lang="ru-RU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12538" y="5212840"/>
            <a:ext cx="5611813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ru-RU" dirty="0" smtClean="0"/>
              <a:t> </a:t>
            </a:r>
            <a:r>
              <a:rPr lang="ru-RU" dirty="0" err="1" smtClean="0"/>
              <a:t>оқушыларды</a:t>
            </a:r>
            <a:r>
              <a:rPr lang="ru-RU" dirty="0" smtClean="0"/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психологиялық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сүйемелдеу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16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оқушылармен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олардың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ата-аналары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/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заңды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өкілдерімен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кеңес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өткізеді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1600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психологиялық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 тренинг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жүргізеді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1952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215617" y="1242262"/>
            <a:ext cx="6280465" cy="206210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 algn="just">
              <a:buFont typeface="+mj-lt"/>
              <a:buAutoNum type="arabicPeriod"/>
            </a:pP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Білімдегі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олқылықтарды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жою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6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Қиындық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келтіретін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пәндердегі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тақырыптарды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игеру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6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Оқуға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деген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ынтаны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арттыру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sz="16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коммуникация,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креативтілік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сындарлы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ойлау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);</a:t>
            </a:r>
            <a:endParaRPr lang="ru-RU" sz="16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Зерттеу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дағдыларын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қалыптастыру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6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Жеке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танымдық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тәжірибе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6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Практикалық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тәжірибелерді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шешу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дағдысын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қалыптастыру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6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Өткен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тақырыптардық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сапалылығын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арттыру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16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326969" y="4881242"/>
            <a:ext cx="9803673" cy="83099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 algn="just">
              <a:buFont typeface="+mj-lt"/>
              <a:buAutoNum type="arabicPeriod"/>
            </a:pP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Өткен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оқу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жылы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оқушылардың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қажеттілігіне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сәйкес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білімдік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қызмет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алу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6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Балалардың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дамуын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қолдау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қамтамасыз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етуде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ата-аналарды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тарту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6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Оқушылардың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жазғы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уақытта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демалуы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мен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сапалы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алуын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қамту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6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86643" y="4376680"/>
            <a:ext cx="16001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b="1" dirty="0" smtClean="0">
                <a:solidFill>
                  <a:schemeClr val="tx2"/>
                </a:solidFill>
                <a:latin typeface="Century Gothic" pitchFamily="34" charset="0"/>
              </a:rPr>
              <a:t>Ата-аналар</a:t>
            </a:r>
            <a:endParaRPr lang="ru-RU" b="1" dirty="0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49287" y="860783"/>
            <a:ext cx="10871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b="1" dirty="0" smtClean="0">
                <a:solidFill>
                  <a:schemeClr val="tx2"/>
                </a:solidFill>
                <a:latin typeface="Century Gothic" pitchFamily="34" charset="0"/>
              </a:rPr>
              <a:t>Оқушы </a:t>
            </a:r>
            <a:endParaRPr lang="ru-RU" b="1" dirty="0">
              <a:solidFill>
                <a:schemeClr val="tx2"/>
              </a:solidFill>
              <a:latin typeface="Century Gothic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324815" y="49044"/>
            <a:ext cx="31999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err="1" smtClean="0">
                <a:solidFill>
                  <a:schemeClr val="tx2"/>
                </a:solidFill>
                <a:latin typeface="Century Gothic" pitchFamily="34" charset="0"/>
              </a:rPr>
              <a:t>Күтілетін</a:t>
            </a:r>
            <a:r>
              <a:rPr lang="ru-RU" sz="2800" b="1" dirty="0" smtClean="0">
                <a:solidFill>
                  <a:schemeClr val="tx2"/>
                </a:solidFill>
                <a:latin typeface="Century Gothic" pitchFamily="34" charset="0"/>
              </a:rPr>
              <a:t> </a:t>
            </a:r>
            <a:r>
              <a:rPr lang="ru-RU" sz="2800" b="1" dirty="0" err="1" smtClean="0">
                <a:solidFill>
                  <a:schemeClr val="tx2"/>
                </a:solidFill>
                <a:latin typeface="Century Gothic" pitchFamily="34" charset="0"/>
              </a:rPr>
              <a:t>нәтиже</a:t>
            </a:r>
            <a:endParaRPr lang="ru-RU" sz="2800" b="1" dirty="0">
              <a:solidFill>
                <a:schemeClr val="tx2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564599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4617</TotalTime>
  <Words>294</Words>
  <Application>Microsoft Office PowerPoint</Application>
  <PresentationFormat>Широкоэкранный</PresentationFormat>
  <Paragraphs>43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12" baseType="lpstr">
      <vt:lpstr>Arial</vt:lpstr>
      <vt:lpstr>Calibri</vt:lpstr>
      <vt:lpstr>Calibri Light</vt:lpstr>
      <vt:lpstr>Century Gothic</vt:lpstr>
      <vt:lpstr>Open Sans</vt:lpstr>
      <vt:lpstr>Segoe UI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Программа развития образования г. Нур-Султан</dc:title>
  <dc:creator>Тимур</dc:creator>
  <cp:lastModifiedBy>user</cp:lastModifiedBy>
  <cp:revision>500</cp:revision>
  <cp:lastPrinted>2021-07-19T03:42:50Z</cp:lastPrinted>
  <dcterms:created xsi:type="dcterms:W3CDTF">2020-06-16T09:10:19Z</dcterms:created>
  <dcterms:modified xsi:type="dcterms:W3CDTF">2025-10-21T12:19:10Z</dcterms:modified>
</cp:coreProperties>
</file>